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Bold" pitchFamily="2" charset="77"/>
      <p:regular r:id="rId18"/>
      <p:bold r:id="rId19"/>
    </p:embeddedFont>
    <p:embeddedFont>
      <p:font typeface="Montserrat Heavy" pitchFamily="2" charset="77"/>
      <p:regular r:id="rId20"/>
      <p:bold r:id="rId21"/>
    </p:embeddedFont>
    <p:embeddedFont>
      <p:font typeface="Montserrat Semi-Bold" pitchFamily="2" charset="77"/>
      <p:regular r:id="rId22"/>
      <p:bold r:id="rId23"/>
    </p:embeddedFont>
    <p:embeddedFont>
      <p:font typeface="Raleway" pitchFamily="2" charset="77"/>
      <p:regular r:id="rId24"/>
      <p:bold r:id="rId25"/>
      <p:italic r:id="rId26"/>
      <p:boldItalic r:id="rId27"/>
    </p:embeddedFont>
    <p:embeddedFont>
      <p:font typeface="Raleway Bold" pitchFamily="2" charset="77"/>
      <p:regular r:id="rId28"/>
      <p:bold r:id="rId29"/>
    </p:embeddedFont>
    <p:embeddedFont>
      <p:font typeface="Raleway Bold Italics" pitchFamily="2" charset="77"/>
      <p:regular r:id="rId30"/>
      <p:bold r:id="rId31"/>
      <p:italic r:id="rId32"/>
      <p:boldItalic r:id="rId33"/>
    </p:embeddedFont>
    <p:embeddedFont>
      <p:font typeface="Raleway Italics" pitchFamily="2" charset="77"/>
      <p:regular r:id="rId34"/>
      <p:italic r:id="rId35"/>
    </p:embeddedFont>
    <p:embeddedFont>
      <p:font typeface="The Seasons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0" autoAdjust="0"/>
    <p:restoredTop sz="86364" autoAdjust="0"/>
  </p:normalViewPr>
  <p:slideViewPr>
    <p:cSldViewPr>
      <p:cViewPr varScale="1">
        <p:scale>
          <a:sx n="67" d="100"/>
          <a:sy n="67" d="100"/>
        </p:scale>
        <p:origin x="1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376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Good morning, everyone. We are Group 6, and today we will present our final project for IS 597: ‘A Data-Driven Approach to Crime Analysis in Los Angeles.’</a:t>
            </a:r>
          </a:p>
          <a:p>
            <a:r>
              <a:rPr lang="en-US" dirty="0"/>
              <a:t>I’m </a:t>
            </a:r>
            <a:r>
              <a:rPr lang="en-US" dirty="0" err="1"/>
              <a:t>Yuran</a:t>
            </a:r>
            <a:r>
              <a:rPr lang="en-US" dirty="0"/>
              <a:t> Zhang and we’ll walk you through our motivation, data sources, methodology, model building in AWS </a:t>
            </a:r>
            <a:r>
              <a:rPr lang="en-US" dirty="0" err="1"/>
              <a:t>SageMaker</a:t>
            </a:r>
            <a:r>
              <a:rPr lang="en-US" dirty="0"/>
              <a:t>, key results, challenges, and next steps.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992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76543" y="2771655"/>
            <a:ext cx="14057600" cy="296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9"/>
              </a:lnSpc>
            </a:pPr>
            <a:r>
              <a:rPr lang="en-US" sz="11062" b="1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Los Angeles Crime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68375" y="6645876"/>
            <a:ext cx="9878450" cy="187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Group 6: Shubham Parulekar, </a:t>
            </a:r>
          </a:p>
          <a:p>
            <a:pPr algn="ctr">
              <a:lnSpc>
                <a:spcPts val="7079"/>
              </a:lnSpc>
            </a:pPr>
            <a:r>
              <a:rPr lang="en-US" sz="399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Yuran Zhang, Gayatri Mahindrakar</a:t>
            </a:r>
          </a:p>
          <a:p>
            <a:pPr algn="ctr">
              <a:lnSpc>
                <a:spcPts val="3799"/>
              </a:lnSpc>
            </a:pPr>
            <a:endParaRPr lang="en-US" sz="3999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620746"/>
            <a:ext cx="18288000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 b="1" spc="247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Results (Time Series - Crime Count Forecasting)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0370" y="1290671"/>
            <a:ext cx="17187259" cy="917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endParaRPr/>
          </a:p>
          <a:p>
            <a:pPr marL="474979" lvl="1" indent="-237490" algn="l">
              <a:lnSpc>
                <a:spcPts val="3497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Findings: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Linear Regression provided the best performance among the tested models, outperforming Random Forest and SARIMAX in terms of MAE, RMSE, and R².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forecasting task revealed that crime patterns in monthly aggregation are largely linear, making simpler models more reliable.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Decomposing the time series into trend, seasonality, and residuals improved stability and interpretability.</a:t>
            </a:r>
          </a:p>
          <a:p>
            <a:pPr marL="474979" lvl="1" indent="-237490" algn="l">
              <a:lnSpc>
                <a:spcPts val="3497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Strengths: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Simple models like Linear Regression are fast, interpretable, and work well when features capture enough information.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 engineering (lag features, month, year) was crucial for capturing both short-term autocorrelation and long-term seasonal effects.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Time series decomposition helped simplify the prediction task by isolating predictable patterns.</a:t>
            </a:r>
          </a:p>
          <a:p>
            <a:pPr marL="474979" lvl="1" indent="-237490" algn="l">
              <a:lnSpc>
                <a:spcPts val="3497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Limitations: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Monthly aggregation loses some fine-grained dynamics (e.g., daily spikes or holiday effects).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SARIMAX was sensitive to parameter tuning and underperformed without careful seasonality adjustments.</a:t>
            </a:r>
          </a:p>
          <a:p>
            <a:pPr marL="474979" lvl="1" indent="-237490" algn="l">
              <a:lnSpc>
                <a:spcPts val="3497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Improvements: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Apply Prophet or deep learning-based sequence models (e.g., LSTM) to capture richer non-linear patterns.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external data like weather conditions or major events to improve forecasting accuracy.</a:t>
            </a:r>
          </a:p>
          <a:p>
            <a:pPr marL="949959" lvl="2" indent="-316653" algn="l">
              <a:lnSpc>
                <a:spcPts val="349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Bayesian Ridge Regression for uncertainty quantification in forecasts.</a:t>
            </a:r>
          </a:p>
          <a:p>
            <a:pPr algn="l">
              <a:lnSpc>
                <a:spcPts val="3497"/>
              </a:lnSpc>
            </a:pPr>
            <a:endParaRPr lang="en-US" sz="219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97"/>
              </a:lnSpc>
            </a:pPr>
            <a:endParaRPr lang="en-US" sz="219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55863" y="4411280"/>
            <a:ext cx="9176274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72000" y="723900"/>
            <a:ext cx="10462731" cy="104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</a:t>
            </a:r>
            <a:r>
              <a:rPr lang="en-US" sz="8572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8570" y="2443543"/>
            <a:ext cx="8550830" cy="703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4589" lvl="1" indent="-382295" algn="l">
              <a:lnSpc>
                <a:spcPts val="6232"/>
              </a:lnSpc>
              <a:buFont typeface="Arial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 crime type (classification) and crime occurrence over time (time series) for better resource allocation</a:t>
            </a:r>
          </a:p>
          <a:p>
            <a:pPr marL="764589" lvl="1" indent="-382295" algn="l">
              <a:lnSpc>
                <a:spcPts val="6232"/>
              </a:lnSpc>
              <a:buFont typeface="Arial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Tools: 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AWS </a:t>
            </a:r>
            <a:r>
              <a:rPr lang="en-US" sz="2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SageMaker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Python (Pandas, </a:t>
            </a:r>
            <a:r>
              <a:rPr lang="en-US" sz="2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LightGBM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SMOTE, SVD, </a:t>
            </a:r>
            <a:r>
              <a:rPr lang="en-US" sz="2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KMeans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), Matplotlib.</a:t>
            </a:r>
          </a:p>
          <a:p>
            <a:pPr marL="764589" lvl="1" indent="-382295" algn="l">
              <a:lnSpc>
                <a:spcPts val="6232"/>
              </a:lnSpc>
              <a:buFont typeface="Arial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Data: 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LAPD Crime Dataset (2020–2025) stored in AWS S3.</a:t>
            </a:r>
          </a:p>
          <a:p>
            <a:pPr algn="l">
              <a:lnSpc>
                <a:spcPts val="6232"/>
              </a:lnSpc>
            </a:pPr>
            <a:endParaRPr lang="en-US" sz="2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AD092-B3D0-5917-16D7-FEE807274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176" y="3086100"/>
            <a:ext cx="7772400" cy="3319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3763" y="591558"/>
            <a:ext cx="1580553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8"/>
              </a:lnSpc>
            </a:pPr>
            <a:r>
              <a:rPr lang="en-US" sz="6500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Methodology (Classification Model)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1864249"/>
            <a:ext cx="10591800" cy="838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Approach: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Classification into "Assault," "Burglary," and "Other" categories.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Algorithms: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XGBoost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Random Forest and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LightGBM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selected for their ability to handle imbalance and complex features.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 Engineering:</a:t>
            </a:r>
          </a:p>
          <a:p>
            <a:pPr marL="949959" lvl="2" indent="-316653" algn="l">
              <a:lnSpc>
                <a:spcPts val="4421"/>
              </a:lnSpc>
              <a:buFont typeface="Arial"/>
              <a:buChar char="⚬"/>
            </a:pP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Temporal (Hour,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DayOfWeek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Is_Night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Is_Weekend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949959" lvl="2" indent="-316653" algn="l">
              <a:lnSpc>
                <a:spcPts val="4421"/>
              </a:lnSpc>
              <a:buFont typeface="Arial"/>
              <a:buChar char="⚬"/>
            </a:pP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Spatial (LAT, LON, Distance from Downtown, Cluster ID)</a:t>
            </a:r>
          </a:p>
          <a:p>
            <a:pPr marL="949959" lvl="2" indent="-316653" algn="l">
              <a:lnSpc>
                <a:spcPts val="4421"/>
              </a:lnSpc>
              <a:buFont typeface="Arial"/>
              <a:buChar char="⚬"/>
            </a:pP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Demographic (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Vict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Age, Sex, Descent, Premise Type)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Splitting: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80/20 stratified split for train/test.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Hyperparameter Tuning: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Adjusted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max_depth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n_estimators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learning_rate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(for boosting models).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Class Balancing: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SMOTE applied after SVD dimensionality reduction to avoid overfitting.</a:t>
            </a:r>
          </a:p>
          <a:p>
            <a:pPr marL="474979" lvl="1" indent="-237490" algn="l">
              <a:lnSpc>
                <a:spcPts val="4421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Dimensionality Reduction: </a:t>
            </a:r>
            <a:r>
              <a:rPr lang="en-US" sz="2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TruncatedSVD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used to reduce sparse one-hot encoded features.</a:t>
            </a:r>
          </a:p>
          <a:p>
            <a:pPr algn="l">
              <a:lnSpc>
                <a:spcPts val="4421"/>
              </a:lnSpc>
            </a:pPr>
            <a:endParaRPr lang="en-US"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8991A9-1CB8-1EBF-6866-CC08BF56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689" y="6056326"/>
            <a:ext cx="6034611" cy="1779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9985B7-4E6E-2534-D09E-9CC0D7E61F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18"/>
          <a:stretch/>
        </p:blipFill>
        <p:spPr>
          <a:xfrm>
            <a:off x="11163300" y="2742436"/>
            <a:ext cx="603246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3763" y="591558"/>
            <a:ext cx="15805537" cy="92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8"/>
              </a:lnSpc>
            </a:pPr>
            <a:r>
              <a:rPr lang="en-US" sz="6500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Methodology</a:t>
            </a:r>
            <a:r>
              <a:rPr lang="en-US" sz="7629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(Forecasting Model)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1" y="1662464"/>
            <a:ext cx="10744199" cy="438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8" lvl="1" indent="-269874" algn="l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Approach: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Time series forecasting of future monthly crime volumes.</a:t>
            </a:r>
          </a:p>
          <a:p>
            <a:pPr marL="539748" lvl="1" indent="-269874" algn="l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Algorithms: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Both statistical and ML models</a:t>
            </a:r>
          </a:p>
          <a:p>
            <a:pPr marL="1079496" lvl="2" indent="-359832" algn="l">
              <a:lnSpc>
                <a:spcPts val="5024"/>
              </a:lnSpc>
              <a:buFont typeface="Arial"/>
              <a:buChar char="⚬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Linear Regression: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establish a simple baseline for interpretability and speed.</a:t>
            </a:r>
          </a:p>
          <a:p>
            <a:pPr marL="1079496" lvl="2" indent="-359832" algn="l">
              <a:lnSpc>
                <a:spcPts val="5024"/>
              </a:lnSpc>
              <a:buFont typeface="Arial"/>
              <a:buChar char="⚬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capture non-linear relationships and complex interactions.</a:t>
            </a:r>
          </a:p>
          <a:p>
            <a:pPr marL="1079496" lvl="2" indent="-359832" algn="l">
              <a:lnSpc>
                <a:spcPts val="5024"/>
              </a:lnSpc>
              <a:buFont typeface="Arial"/>
              <a:buChar char="⚬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SARIMAX: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model seasonality, trends, and include exogenous variables explicitly.</a:t>
            </a:r>
          </a:p>
          <a:p>
            <a:pPr algn="l">
              <a:lnSpc>
                <a:spcPts val="5024"/>
              </a:lnSpc>
            </a:pPr>
            <a:endParaRPr lang="en-US"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44E19-9675-07BF-0A77-6A7859E2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445" y="3842901"/>
            <a:ext cx="6375755" cy="3122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3E9B7-5B17-682C-39D7-242C10EF1EA0}"/>
              </a:ext>
            </a:extLst>
          </p:cNvPr>
          <p:cNvSpPr txBox="1"/>
          <p:nvPr/>
        </p:nvSpPr>
        <p:spPr>
          <a:xfrm>
            <a:off x="685800" y="5429260"/>
            <a:ext cx="16192500" cy="485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48" lvl="1" indent="-269874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 Engineering:</a:t>
            </a:r>
          </a:p>
          <a:p>
            <a:pPr marL="1079496" lvl="2" indent="-359832">
              <a:lnSpc>
                <a:spcPts val="5024"/>
              </a:lnSpc>
              <a:buFont typeface="Arial"/>
              <a:buChar char="⚬"/>
            </a:pP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Aggregated crime counts by Month and Year.</a:t>
            </a:r>
          </a:p>
          <a:p>
            <a:pPr marL="1079496" lvl="2" indent="-359832">
              <a:lnSpc>
                <a:spcPts val="5024"/>
              </a:lnSpc>
              <a:buFont typeface="Arial"/>
              <a:buChar char="⚬"/>
            </a:pP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Rolling average windows for smoothing (e.g., 3-month averages).</a:t>
            </a:r>
          </a:p>
          <a:p>
            <a:pPr marL="539748" lvl="1" indent="-269874">
              <a:lnSpc>
                <a:spcPts val="5024"/>
              </a:lnSpc>
              <a:buFont typeface="Arial"/>
              <a:buChar char="•"/>
            </a:pPr>
            <a:r>
              <a:rPr lang="en-US" sz="2000" b="1" i="1" dirty="0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Feature selection:</a:t>
            </a:r>
            <a:r>
              <a:rPr lang="en-US" sz="20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lag_1, lag_2, lag_3, year, month</a:t>
            </a:r>
          </a:p>
          <a:p>
            <a:pPr marL="539748" lvl="1" indent="-269874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Splitting: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2020–2023 for training (80%) , 2024 reserved for testing (20%)</a:t>
            </a:r>
          </a:p>
          <a:p>
            <a:pPr marL="539748" lvl="1" indent="-269874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Hyperparameter Tuning: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Grid Search to find best (p, d, q) and seasonal (P, D, Q, s) values for SARIMA.</a:t>
            </a:r>
          </a:p>
          <a:p>
            <a:pPr marL="539748" lvl="1" indent="-269874">
              <a:lnSpc>
                <a:spcPts val="5024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Trend Decomposition: </a:t>
            </a:r>
            <a:r>
              <a:rPr lang="en-US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Seasonal Decompose to better capture yearly patterns before modeling.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05046" y="2585071"/>
            <a:ext cx="1457906" cy="1434049"/>
          </a:xfrm>
          <a:custGeom>
            <a:avLst/>
            <a:gdLst/>
            <a:ahLst/>
            <a:cxnLst/>
            <a:rect l="l" t="t" r="r" b="b"/>
            <a:pathLst>
              <a:path w="1457906" h="1434049">
                <a:moveTo>
                  <a:pt x="0" y="0"/>
                </a:moveTo>
                <a:lnTo>
                  <a:pt x="1457906" y="0"/>
                </a:lnTo>
                <a:lnTo>
                  <a:pt x="1457906" y="1434049"/>
                </a:lnTo>
                <a:lnTo>
                  <a:pt x="0" y="1434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74145" y="4466673"/>
            <a:ext cx="2722116" cy="625662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44204" y="4438235"/>
            <a:ext cx="2770871" cy="636868"/>
            <a:chOff x="0" y="0"/>
            <a:chExt cx="176815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55472" y="4435995"/>
            <a:ext cx="4021771" cy="625662"/>
            <a:chOff x="0" y="0"/>
            <a:chExt cx="261235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12351" cy="406400"/>
            </a:xfrm>
            <a:custGeom>
              <a:avLst/>
              <a:gdLst/>
              <a:ahLst/>
              <a:cxnLst/>
              <a:rect l="l" t="t" r="r" b="b"/>
              <a:pathLst>
                <a:path w="2612351" h="406400">
                  <a:moveTo>
                    <a:pt x="2409151" y="0"/>
                  </a:moveTo>
                  <a:cubicBezTo>
                    <a:pt x="2521375" y="0"/>
                    <a:pt x="2612351" y="90976"/>
                    <a:pt x="2612351" y="203200"/>
                  </a:cubicBezTo>
                  <a:cubicBezTo>
                    <a:pt x="2612351" y="315424"/>
                    <a:pt x="2521375" y="406400"/>
                    <a:pt x="24091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123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02842" y="4478418"/>
            <a:ext cx="4021771" cy="625662"/>
            <a:chOff x="0" y="0"/>
            <a:chExt cx="5362361" cy="83421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362361" cy="834215"/>
              <a:chOff x="0" y="0"/>
              <a:chExt cx="2612351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1235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612351" h="406400">
                    <a:moveTo>
                      <a:pt x="2409151" y="0"/>
                    </a:moveTo>
                    <a:cubicBezTo>
                      <a:pt x="2521375" y="0"/>
                      <a:pt x="2612351" y="90976"/>
                      <a:pt x="2612351" y="203200"/>
                    </a:cubicBezTo>
                    <a:cubicBezTo>
                      <a:pt x="2612351" y="315424"/>
                      <a:pt x="2521375" y="406400"/>
                      <a:pt x="240915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61235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95395" y="256868"/>
              <a:ext cx="3531782" cy="404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8"/>
                </a:lnSpc>
              </a:pPr>
              <a:r>
                <a:rPr lang="en-US" sz="2272" b="1" dirty="0">
                  <a:solidFill>
                    <a:srgbClr val="36E9FD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PREPROCESSING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43899" y="2247846"/>
            <a:ext cx="1658561" cy="1836923"/>
          </a:xfrm>
          <a:custGeom>
            <a:avLst/>
            <a:gdLst/>
            <a:ahLst/>
            <a:cxnLst/>
            <a:rect l="l" t="t" r="r" b="b"/>
            <a:pathLst>
              <a:path w="1658561" h="1836923">
                <a:moveTo>
                  <a:pt x="0" y="0"/>
                </a:moveTo>
                <a:lnTo>
                  <a:pt x="1658562" y="0"/>
                </a:lnTo>
                <a:lnTo>
                  <a:pt x="1658562" y="1836922"/>
                </a:lnTo>
                <a:lnTo>
                  <a:pt x="0" y="1836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140555" y="2365929"/>
            <a:ext cx="1546345" cy="1760064"/>
          </a:xfrm>
          <a:custGeom>
            <a:avLst/>
            <a:gdLst/>
            <a:ahLst/>
            <a:cxnLst/>
            <a:rect l="l" t="t" r="r" b="b"/>
            <a:pathLst>
              <a:path w="1546345" h="1760064">
                <a:moveTo>
                  <a:pt x="0" y="0"/>
                </a:moveTo>
                <a:lnTo>
                  <a:pt x="1546346" y="0"/>
                </a:lnTo>
                <a:lnTo>
                  <a:pt x="1546346" y="1760064"/>
                </a:lnTo>
                <a:lnTo>
                  <a:pt x="0" y="1760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137469" y="2305934"/>
            <a:ext cx="1884797" cy="1867663"/>
          </a:xfrm>
          <a:custGeom>
            <a:avLst/>
            <a:gdLst/>
            <a:ahLst/>
            <a:cxnLst/>
            <a:rect l="l" t="t" r="r" b="b"/>
            <a:pathLst>
              <a:path w="1884797" h="1867663">
                <a:moveTo>
                  <a:pt x="0" y="0"/>
                </a:moveTo>
                <a:lnTo>
                  <a:pt x="1884797" y="0"/>
                </a:lnTo>
                <a:lnTo>
                  <a:pt x="1884797" y="1867663"/>
                </a:lnTo>
                <a:lnTo>
                  <a:pt x="0" y="1867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35271" y="791189"/>
            <a:ext cx="14728977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6000" b="1" spc="292" dirty="0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Machine Learning Pipeline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6179" y="4653953"/>
            <a:ext cx="2478048" cy="29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STORAGE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390" y="5426924"/>
            <a:ext cx="2819626" cy="92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885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Raw datasets stored in Amazon S3 bucket (mlc-project-1)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03915" y="5426924"/>
            <a:ext cx="3453904" cy="904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Cleaning, feature engineering, and balancing done within </a:t>
            </a:r>
            <a:r>
              <a:rPr lang="en-US" sz="1885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SageMaker</a:t>
            </a: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Studio Notebooks.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14642" y="4653953"/>
            <a:ext cx="348776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00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TRAINING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08822" y="5426924"/>
            <a:ext cx="3666168" cy="61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Entire flow scripted into modular code to enable reproducibility.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71811" y="4643915"/>
            <a:ext cx="3684870" cy="29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AUTOMATION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91564" y="5379299"/>
            <a:ext cx="4219801" cy="219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139" lvl="1" indent="-203570" algn="l">
              <a:lnSpc>
                <a:spcPts val="2922"/>
              </a:lnSpc>
              <a:buFont typeface="Arial"/>
              <a:buChar char="•"/>
            </a:pP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Model training (classification or time series) using ML libraries (</a:t>
            </a:r>
            <a:r>
              <a:rPr lang="en-US" sz="1885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XGBoost</a:t>
            </a: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</a:t>
            </a:r>
            <a:r>
              <a:rPr lang="en-US" sz="1885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LightGBM</a:t>
            </a: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</a:t>
            </a:r>
            <a:r>
              <a:rPr lang="en-US" sz="1885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Statsmodels</a:t>
            </a: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).</a:t>
            </a:r>
          </a:p>
          <a:p>
            <a:pPr marL="407139" lvl="1" indent="-203570" algn="l">
              <a:lnSpc>
                <a:spcPts val="2922"/>
              </a:lnSpc>
              <a:buFont typeface="Arial"/>
              <a:buChar char="•"/>
            </a:pPr>
            <a:r>
              <a:rPr lang="en-US" sz="1885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Model evaluation based on accuracy, recall, RMSE, etc.</a:t>
            </a:r>
          </a:p>
          <a:p>
            <a:pPr algn="l">
              <a:lnSpc>
                <a:spcPts val="2922"/>
              </a:lnSpc>
            </a:pPr>
            <a:endParaRPr lang="en-US" sz="1885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863C55B-D0E8-F5E1-6D10-A9C36E938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786" y="6929315"/>
            <a:ext cx="3530600" cy="355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8FB035-14CD-9006-CC3C-F0436530F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8071" y="6983105"/>
            <a:ext cx="3937000" cy="393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24A209-9C50-E209-85B7-9CBA1CB395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2364" y="7966188"/>
            <a:ext cx="5029200" cy="342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85F24E-4C8C-856D-6352-29882ED60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86944" r="50000" b="227"/>
          <a:stretch/>
        </p:blipFill>
        <p:spPr>
          <a:xfrm>
            <a:off x="4752565" y="8898471"/>
            <a:ext cx="4648797" cy="410188"/>
          </a:xfrm>
          <a:prstGeom prst="rect">
            <a:avLst/>
          </a:prstGeom>
        </p:spPr>
      </p:pic>
      <p:sp>
        <p:nvSpPr>
          <p:cNvPr id="44" name="Down Arrow 43">
            <a:extLst>
              <a:ext uri="{FF2B5EF4-FFF2-40B4-BE49-F238E27FC236}">
                <a16:creationId xmlns:a16="http://schemas.microsoft.com/office/drawing/2014/main" id="{2C1D5CCF-5035-3035-0B44-1C61CCF1597E}"/>
              </a:ext>
            </a:extLst>
          </p:cNvPr>
          <p:cNvSpPr/>
          <p:nvPr/>
        </p:nvSpPr>
        <p:spPr>
          <a:xfrm>
            <a:off x="6695964" y="7444290"/>
            <a:ext cx="334926" cy="4544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4E296AEA-11D3-6BF3-16AC-5E2C8BC94688}"/>
              </a:ext>
            </a:extLst>
          </p:cNvPr>
          <p:cNvSpPr/>
          <p:nvPr/>
        </p:nvSpPr>
        <p:spPr>
          <a:xfrm>
            <a:off x="6695964" y="8355844"/>
            <a:ext cx="334926" cy="4544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5800" y="2143793"/>
            <a:ext cx="10933872" cy="973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Used AWS </a:t>
            </a:r>
            <a:r>
              <a:rPr lang="en-US" sz="22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SageMaker</a:t>
            </a: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Studio to manage model training pipelines.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Trained multiple models: </a:t>
            </a:r>
          </a:p>
          <a:p>
            <a:pPr marL="949962" lvl="2" indent="-316654" algn="l">
              <a:lnSpc>
                <a:spcPts val="4224"/>
              </a:lnSpc>
              <a:buFont typeface="Arial"/>
              <a:buChar char="⚬"/>
            </a:pPr>
            <a:r>
              <a:rPr lang="en-US" sz="22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XGBoost</a:t>
            </a:r>
            <a:endParaRPr lang="en-US"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49962" lvl="2" indent="-316654" algn="l">
              <a:lnSpc>
                <a:spcPts val="4224"/>
              </a:lnSpc>
              <a:buFont typeface="Arial"/>
              <a:buChar char="⚬"/>
            </a:pPr>
            <a:r>
              <a:rPr lang="en-US" sz="22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LightGBM</a:t>
            </a:r>
            <a:endParaRPr lang="en-US"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49962" lvl="2" indent="-316654" algn="l">
              <a:lnSpc>
                <a:spcPts val="4224"/>
              </a:lnSpc>
              <a:buFont typeface="Arial"/>
              <a:buChar char="⚬"/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Applied hyperparameter tuning (e.g., adjusting learning rate, depth) to improve accuracy.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Applied early stopping in </a:t>
            </a:r>
            <a:r>
              <a:rPr lang="en-US" sz="22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XGBoost</a:t>
            </a: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avoid overfitting.</a:t>
            </a:r>
          </a:p>
          <a:p>
            <a:pPr algn="l">
              <a:lnSpc>
                <a:spcPts val="1343"/>
              </a:lnSpc>
            </a:pPr>
            <a:endParaRPr lang="en-US"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24"/>
              </a:lnSpc>
            </a:pPr>
            <a:r>
              <a:rPr lang="en-US" sz="2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Evaluation: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b="1" i="1" dirty="0" err="1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LightGBM</a:t>
            </a:r>
            <a:r>
              <a:rPr lang="en-US" sz="2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Faster training, better recall than Random Forest. Slightly lower precision on rare crimes.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b="1" i="1" dirty="0" err="1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XGBoost</a:t>
            </a:r>
            <a:r>
              <a:rPr lang="en-US" sz="2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; Best individual model performance. Balanced precision and recall across all classes.</a:t>
            </a:r>
          </a:p>
          <a:p>
            <a:pPr marL="474981" lvl="1" indent="-237490" algn="l">
              <a:lnSpc>
                <a:spcPts val="4224"/>
              </a:lnSpc>
              <a:buFont typeface="Arial"/>
              <a:buChar char="•"/>
            </a:pPr>
            <a:r>
              <a:rPr lang="en-US" sz="2200" b="1" i="1" dirty="0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Random Forest: </a:t>
            </a:r>
            <a:r>
              <a:rPr lang="en-US" sz="2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Good recall for frequent crimes but struggles with rare crimes.</a:t>
            </a:r>
          </a:p>
          <a:p>
            <a:pPr algn="l">
              <a:lnSpc>
                <a:spcPts val="4224"/>
              </a:lnSpc>
            </a:pPr>
            <a:endParaRPr lang="en-US" sz="2200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4224"/>
              </a:lnSpc>
            </a:pPr>
            <a:r>
              <a:rPr lang="en-US" sz="2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4224"/>
              </a:lnSpc>
            </a:pPr>
            <a:endParaRPr lang="en-US"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224"/>
              </a:lnSpc>
            </a:pPr>
            <a:endParaRPr lang="en-US" sz="2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445947" y="2330450"/>
            <a:ext cx="4340168" cy="2142958"/>
          </a:xfrm>
          <a:custGeom>
            <a:avLst/>
            <a:gdLst/>
            <a:ahLst/>
            <a:cxnLst/>
            <a:rect l="l" t="t" r="r" b="b"/>
            <a:pathLst>
              <a:path w="4340168" h="2142958">
                <a:moveTo>
                  <a:pt x="0" y="0"/>
                </a:moveTo>
                <a:lnTo>
                  <a:pt x="4340167" y="0"/>
                </a:lnTo>
                <a:lnTo>
                  <a:pt x="4340167" y="2142957"/>
                </a:lnTo>
                <a:lnTo>
                  <a:pt x="0" y="214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45947" y="4921082"/>
            <a:ext cx="4414740" cy="2218407"/>
          </a:xfrm>
          <a:custGeom>
            <a:avLst/>
            <a:gdLst/>
            <a:ahLst/>
            <a:cxnLst/>
            <a:rect l="l" t="t" r="r" b="b"/>
            <a:pathLst>
              <a:path w="4414740" h="2218407">
                <a:moveTo>
                  <a:pt x="0" y="0"/>
                </a:moveTo>
                <a:lnTo>
                  <a:pt x="4414740" y="0"/>
                </a:lnTo>
                <a:lnTo>
                  <a:pt x="4414740" y="2218407"/>
                </a:lnTo>
                <a:lnTo>
                  <a:pt x="0" y="221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445947" y="7440552"/>
            <a:ext cx="4414740" cy="2313866"/>
          </a:xfrm>
          <a:custGeom>
            <a:avLst/>
            <a:gdLst/>
            <a:ahLst/>
            <a:cxnLst/>
            <a:rect l="l" t="t" r="r" b="b"/>
            <a:pathLst>
              <a:path w="4414740" h="2313866">
                <a:moveTo>
                  <a:pt x="0" y="0"/>
                </a:moveTo>
                <a:lnTo>
                  <a:pt x="4414740" y="0"/>
                </a:lnTo>
                <a:lnTo>
                  <a:pt x="4414740" y="2313866"/>
                </a:lnTo>
                <a:lnTo>
                  <a:pt x="0" y="2313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81200" y="551434"/>
            <a:ext cx="15240000" cy="1592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500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Model Training &amp; Performance Evaluation (Classification)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7548222"/>
            <a:ext cx="5401593" cy="2061973"/>
          </a:xfrm>
          <a:custGeom>
            <a:avLst/>
            <a:gdLst/>
            <a:ahLst/>
            <a:cxnLst/>
            <a:rect l="l" t="t" r="r" b="b"/>
            <a:pathLst>
              <a:path w="5401593" h="2061973">
                <a:moveTo>
                  <a:pt x="0" y="0"/>
                </a:moveTo>
                <a:lnTo>
                  <a:pt x="5401593" y="0"/>
                </a:lnTo>
                <a:lnTo>
                  <a:pt x="5401593" y="2061973"/>
                </a:lnTo>
                <a:lnTo>
                  <a:pt x="0" y="2061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051226"/>
            <a:ext cx="5401593" cy="2357501"/>
          </a:xfrm>
          <a:custGeom>
            <a:avLst/>
            <a:gdLst/>
            <a:ahLst/>
            <a:cxnLst/>
            <a:rect l="l" t="t" r="r" b="b"/>
            <a:pathLst>
              <a:path w="5401593" h="2357501">
                <a:moveTo>
                  <a:pt x="0" y="0"/>
                </a:moveTo>
                <a:lnTo>
                  <a:pt x="5401593" y="0"/>
                </a:lnTo>
                <a:lnTo>
                  <a:pt x="5401593" y="2357501"/>
                </a:lnTo>
                <a:lnTo>
                  <a:pt x="0" y="23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4732878"/>
            <a:ext cx="5401593" cy="2075795"/>
          </a:xfrm>
          <a:custGeom>
            <a:avLst/>
            <a:gdLst/>
            <a:ahLst/>
            <a:cxnLst/>
            <a:rect l="l" t="t" r="r" b="b"/>
            <a:pathLst>
              <a:path w="5401593" h="2075795">
                <a:moveTo>
                  <a:pt x="0" y="0"/>
                </a:moveTo>
                <a:lnTo>
                  <a:pt x="5401593" y="0"/>
                </a:lnTo>
                <a:lnTo>
                  <a:pt x="5401593" y="2075796"/>
                </a:lnTo>
                <a:lnTo>
                  <a:pt x="0" y="2075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47800" y="318008"/>
            <a:ext cx="149352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5500" b="1" dirty="0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Model Training &amp; Performance Evaluation(Time Series)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25561" y="3237983"/>
            <a:ext cx="10064914" cy="694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5"/>
              </a:lnSpc>
            </a:pPr>
            <a:endParaRPr/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Trained time series forecasting models using Prophet and XGBoost Regressor.</a:t>
            </a:r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Focused on monthly crime count prediction using decomposed trend + seasonality components.</a:t>
            </a:r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Hyperparameter tuning done for seasonality settings and tree depth in models.</a:t>
            </a:r>
          </a:p>
          <a:p>
            <a:pPr algn="just">
              <a:lnSpc>
                <a:spcPts val="4235"/>
              </a:lnSpc>
            </a:pPr>
            <a:r>
              <a:rPr lang="en-US" sz="18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Evaluation: </a:t>
            </a:r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Linear Regression achieved the best performance in MAE, RMSE, and R², providing the highest interpretability and stability as a baseline model.</a:t>
            </a:r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Random Forest can capture non-linear relationships but underperformed on this dataset, yielding larger errors and an R² below zero.</a:t>
            </a:r>
          </a:p>
          <a:p>
            <a:pPr marL="406393" lvl="1" indent="-203196" algn="just">
              <a:lnSpc>
                <a:spcPts val="4235"/>
              </a:lnSpc>
              <a:buFont typeface="Arial"/>
              <a:buChar char="•"/>
            </a:pPr>
            <a:r>
              <a:rPr lang="en-US" sz="18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SARIMAX, while explicitly modeling seasonality and exogenous variables, resulted in higher errors in this evaluation.</a:t>
            </a:r>
          </a:p>
          <a:p>
            <a:pPr algn="just">
              <a:lnSpc>
                <a:spcPts val="4235"/>
              </a:lnSpc>
            </a:pPr>
            <a:endParaRPr lang="en-US" sz="188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696200" y="2338942"/>
            <a:ext cx="4462731" cy="1457740"/>
          </a:xfrm>
          <a:custGeom>
            <a:avLst/>
            <a:gdLst/>
            <a:ahLst/>
            <a:cxnLst/>
            <a:rect l="l" t="t" r="r" b="b"/>
            <a:pathLst>
              <a:path w="4462731" h="1457740">
                <a:moveTo>
                  <a:pt x="0" y="0"/>
                </a:moveTo>
                <a:lnTo>
                  <a:pt x="4462731" y="0"/>
                </a:lnTo>
                <a:lnTo>
                  <a:pt x="4462731" y="1457740"/>
                </a:lnTo>
                <a:lnTo>
                  <a:pt x="0" y="1457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5525" y="622300"/>
            <a:ext cx="14225588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6999" b="1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Dimension Reduction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9352" y="1981200"/>
            <a:ext cx="8734648" cy="845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200" b="1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Classification Model:</a:t>
            </a:r>
          </a:p>
          <a:p>
            <a:pPr algn="ctr">
              <a:lnSpc>
                <a:spcPts val="302"/>
              </a:lnSpc>
            </a:pPr>
            <a:endParaRPr lang="en-US" sz="2200" b="1">
              <a:solidFill>
                <a:srgbClr val="36E9FD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Technique Used: </a:t>
            </a: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Truncated SVD </a:t>
            </a: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Justification: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feature space after one-hot encoding categorical variables (e.g., "Area Name", "Premise Description") resulted in hundreds of dimensions.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High-dimensional data increases model complexity and risks overfitting.</a:t>
            </a: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Application: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Reduced features from 400+ dimensions to 150 principal components using Truncated SVD.</a:t>
            </a: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Impact: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Reduced feature space to the top 100–150 components, retaining &gt;90% variance.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Improved model generalization.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Reduced training time significantly.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Made XGBoost, LightGBM, and Random Forest models faster and more stable.</a:t>
            </a:r>
          </a:p>
          <a:p>
            <a:pPr algn="l">
              <a:lnSpc>
                <a:spcPts val="3322"/>
              </a:lnSpc>
            </a:pPr>
            <a:endParaRPr lang="en-US"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322"/>
              </a:lnSpc>
            </a:pPr>
            <a:endParaRPr lang="en-US"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67292" y="1981200"/>
            <a:ext cx="9062163" cy="803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200" b="1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Time Series Model:</a:t>
            </a:r>
          </a:p>
          <a:p>
            <a:pPr algn="ctr">
              <a:lnSpc>
                <a:spcPts val="302"/>
              </a:lnSpc>
            </a:pPr>
            <a:endParaRPr lang="en-US" sz="2200" b="1">
              <a:solidFill>
                <a:srgbClr val="36E9FD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Dimensionality Reduction Not Applied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the time series modeling part, traditional dimensionality reduction techniques (e.g., PCA, TruncatedSVD, Autoencoders) were not applied.</a:t>
            </a: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Reason: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time series models only used a small number of predictors: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➔ lag_1, lag_2, lag_3, year, month, etc.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These predictors were carefully selected based on domain knowledge (temporal dependencies) rather than automatic feature engineering.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 strong multicollinearity or high-dimensionality problem was detected that would require dimensionality reduction.</a:t>
            </a:r>
          </a:p>
          <a:p>
            <a:pPr marL="474981" lvl="1" indent="-237490" algn="l">
              <a:lnSpc>
                <a:spcPts val="3322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Conclusion:</a:t>
            </a:r>
          </a:p>
          <a:p>
            <a:pPr marL="949961" lvl="2" indent="-316654" algn="l">
              <a:lnSpc>
                <a:spcPts val="332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Since there were only 5–7 predictors, applying PCA or similar techniques would not have yielded meaningful performance gains and could have distorted important temporal signals.</a:t>
            </a:r>
          </a:p>
          <a:p>
            <a:pPr algn="l">
              <a:lnSpc>
                <a:spcPts val="3322"/>
              </a:lnSpc>
            </a:pPr>
            <a:endParaRPr lang="en-US"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8918" y="1402715"/>
            <a:ext cx="12497406" cy="888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Findings: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XGBoost achieved the best performance with an accuracy of ~83%.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LightGBM achieved an accuracy of ~74%, showing good performance but slightly lower than XGBoost.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Random Forest achieved an accuracy of ~70%, indicating it struggled more with the imbalanced and complex patterns.</a:t>
            </a:r>
          </a:p>
          <a:p>
            <a:pPr algn="just">
              <a:lnSpc>
                <a:spcPts val="3920"/>
              </a:lnSpc>
            </a:pPr>
            <a:r>
              <a:rPr lang="en-US" sz="2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Strengths: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XGBoost handled class imbalance and captured complex non-linear relationships.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 engineering (e.g., time of day, location clustering) significantly improved classification accuracy.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SMOTE oversampling helped balance rare crime types, improving model robustness.</a:t>
            </a:r>
          </a:p>
          <a:p>
            <a:pPr algn="just">
              <a:lnSpc>
                <a:spcPts val="3920"/>
              </a:lnSpc>
            </a:pPr>
            <a:r>
              <a:rPr lang="en-US" sz="2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Limitations: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Despite oversampling, the "Other" crime group remains highly diverse, possibly introducing noise.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Spatial features (latitude, longitude) had limitations due to missing or noisy location data.</a:t>
            </a:r>
          </a:p>
          <a:p>
            <a:pPr algn="just">
              <a:lnSpc>
                <a:spcPts val="3920"/>
              </a:lnSpc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2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uture Improvements: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Introduce deeper feature engineering (e.g., weather, special events).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Fine-tune hyperparameters further with automated optimization tools like SageMaker Autopilot.</a:t>
            </a:r>
          </a:p>
          <a:p>
            <a:pPr marL="431801" lvl="1" indent="-215900" algn="just">
              <a:lnSpc>
                <a:spcPts val="39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 with advanced ensemble stacking (e.g., blending XGBoost and LightGBM more carefully).</a:t>
            </a:r>
          </a:p>
          <a:p>
            <a:pPr algn="just">
              <a:lnSpc>
                <a:spcPts val="3920"/>
              </a:lnSpc>
            </a:pP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306756" y="1876534"/>
            <a:ext cx="4467604" cy="3590837"/>
          </a:xfrm>
          <a:custGeom>
            <a:avLst/>
            <a:gdLst/>
            <a:ahLst/>
            <a:cxnLst/>
            <a:rect l="l" t="t" r="r" b="b"/>
            <a:pathLst>
              <a:path w="4467604" h="3590837">
                <a:moveTo>
                  <a:pt x="0" y="0"/>
                </a:moveTo>
                <a:lnTo>
                  <a:pt x="4467605" y="0"/>
                </a:lnTo>
                <a:lnTo>
                  <a:pt x="4467605" y="3590837"/>
                </a:lnTo>
                <a:lnTo>
                  <a:pt x="0" y="3590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306756" y="6086496"/>
            <a:ext cx="4467604" cy="3624344"/>
          </a:xfrm>
          <a:custGeom>
            <a:avLst/>
            <a:gdLst/>
            <a:ahLst/>
            <a:cxnLst/>
            <a:rect l="l" t="t" r="r" b="b"/>
            <a:pathLst>
              <a:path w="4467604" h="3624344">
                <a:moveTo>
                  <a:pt x="0" y="0"/>
                </a:moveTo>
                <a:lnTo>
                  <a:pt x="4467605" y="0"/>
                </a:lnTo>
                <a:lnTo>
                  <a:pt x="4467605" y="3624344"/>
                </a:lnTo>
                <a:lnTo>
                  <a:pt x="0" y="3624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18918" y="501259"/>
            <a:ext cx="16879738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 b="1" spc="247">
                <a:solidFill>
                  <a:srgbClr val="36E9F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Results (Classification - Crime Type Prediction)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1359</Words>
  <Application>Microsoft Macintosh PowerPoint</Application>
  <PresentationFormat>Custom</PresentationFormat>
  <Paragraphs>130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The Seasons Bold</vt:lpstr>
      <vt:lpstr>Raleway</vt:lpstr>
      <vt:lpstr>Montserrat Bold</vt:lpstr>
      <vt:lpstr>Calibri</vt:lpstr>
      <vt:lpstr>Raleway Bold Italics</vt:lpstr>
      <vt:lpstr>Montserrat</vt:lpstr>
      <vt:lpstr>Montserrat Semi-Bold</vt:lpstr>
      <vt:lpstr>Arial</vt:lpstr>
      <vt:lpstr>Raleway Italics</vt:lpstr>
      <vt:lpstr>Raleway Bold</vt:lpstr>
      <vt:lpstr>Montserrat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LAPD Crime Detection</dc:title>
  <cp:lastModifiedBy>Mahindrakar, Gayatri</cp:lastModifiedBy>
  <cp:revision>3</cp:revision>
  <dcterms:created xsi:type="dcterms:W3CDTF">2006-08-16T00:00:00Z</dcterms:created>
  <dcterms:modified xsi:type="dcterms:W3CDTF">2025-04-29T14:46:37Z</dcterms:modified>
  <dc:identifier>DAGlyGWk1k0</dc:identifier>
</cp:coreProperties>
</file>